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7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5" r:id="rId6"/>
    <p:sldId id="262" r:id="rId7"/>
    <p:sldId id="270" r:id="rId8"/>
    <p:sldId id="280" r:id="rId9"/>
    <p:sldId id="272" r:id="rId10"/>
    <p:sldId id="281" r:id="rId11"/>
    <p:sldId id="293" r:id="rId12"/>
    <p:sldId id="294" r:id="rId13"/>
    <p:sldId id="295" r:id="rId14"/>
    <p:sldId id="296" r:id="rId15"/>
    <p:sldId id="297" r:id="rId16"/>
    <p:sldId id="282" r:id="rId17"/>
    <p:sldId id="283" r:id="rId18"/>
    <p:sldId id="284" r:id="rId19"/>
    <p:sldId id="287" r:id="rId20"/>
    <p:sldId id="285" r:id="rId21"/>
    <p:sldId id="286" r:id="rId22"/>
    <p:sldId id="288" r:id="rId23"/>
    <p:sldId id="289" r:id="rId24"/>
    <p:sldId id="291" r:id="rId25"/>
    <p:sldId id="292" r:id="rId26"/>
    <p:sldId id="29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B6865-2E32-9AF0-1A71-E2DEB81989CC}" v="3" dt="2022-05-12T21:45:27.694"/>
    <p1510:client id="{38032450-3A2D-AD7E-EB43-253E65799D2F}" v="2740" dt="2022-05-10T17:02:38.706"/>
    <p1510:client id="{F70DF5DC-782B-90A1-8BC7-097C48BB6FC1}" v="255" dt="2022-05-12T22:50:56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8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6f1eca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6f1eca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f1eca4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f1eca4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6f1eca41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6f1eca41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6f1eca41b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6f1eca41b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6f1eca41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6f1eca41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5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1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4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46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62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4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03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2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5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89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66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630936" y="613842"/>
            <a:ext cx="2491737" cy="2231907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/>
              <a:t>Predicting the Outcome of Term Deposit by Customers Using Machine Learning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630936" y="2961118"/>
            <a:ext cx="2491737" cy="1269050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en-US" sz="1500" i="1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i="1" dirty="0"/>
              <a:t>By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500" i="1" dirty="0"/>
              <a:t>Rajiv Puli</a:t>
            </a:r>
            <a:endParaRPr lang="en-US" sz="15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68E67-5661-C9C6-9F05-0DE003CD71A0}"/>
              </a:ext>
            </a:extLst>
          </p:cNvPr>
          <p:cNvSpPr txBox="1"/>
          <p:nvPr/>
        </p:nvSpPr>
        <p:spPr>
          <a:xfrm>
            <a:off x="765544" y="2232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41"/>
    </mc:Choice>
    <mc:Fallback xmlns="">
      <p:transition spd="slow" advTm="6041"/>
    </mc:Fallback>
  </mc:AlternateContent>
  <p:extLst>
    <p:ext uri="{E180D4A7-C9FB-4DFB-919C-405C955672EB}">
      <p14:showEvtLst xmlns:p14="http://schemas.microsoft.com/office/powerpoint/2010/main">
        <p14:playEvt time="49" objId="76"/>
        <p14:stopEvt time="6041" objId="7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7BF35-16CF-283C-D3AD-714349BEAB17}"/>
              </a:ext>
            </a:extLst>
          </p:cNvPr>
          <p:cNvSpPr txBox="1"/>
          <p:nvPr/>
        </p:nvSpPr>
        <p:spPr>
          <a:xfrm>
            <a:off x="45243" y="80963"/>
            <a:ext cx="4481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PYTHON LIBRARIES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A6CB0-F718-6891-707E-211D27C9E3C2}"/>
              </a:ext>
            </a:extLst>
          </p:cNvPr>
          <p:cNvSpPr txBox="1"/>
          <p:nvPr/>
        </p:nvSpPr>
        <p:spPr>
          <a:xfrm>
            <a:off x="132556" y="1216025"/>
            <a:ext cx="4394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latin typeface="Lato"/>
                <a:ea typeface="Lato"/>
                <a:cs typeface="Lato"/>
              </a:rPr>
              <a:t>​</a:t>
            </a:r>
            <a:r>
              <a:rPr lang="en-US" dirty="0">
                <a:ea typeface="+mn-lt"/>
                <a:cs typeface="+mn-lt"/>
              </a:rPr>
              <a:t>SK Learn</a:t>
            </a:r>
            <a:endParaRPr lang="en-US" dirty="0" err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MatplotLib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Pandas  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Numpy</a:t>
            </a:r>
            <a:br>
              <a:rPr lang="en-US" dirty="0">
                <a:latin typeface="Lato"/>
                <a:ea typeface="Lato"/>
                <a:cs typeface="Lato"/>
              </a:rPr>
            </a:br>
            <a:endParaRPr lang="en-US" dirty="0">
              <a:latin typeface="Lato"/>
              <a:ea typeface="Lato"/>
              <a:cs typeface="Lato"/>
            </a:endParaRPr>
          </a:p>
        </p:txBody>
      </p:sp>
      <p:pic>
        <p:nvPicPr>
          <p:cNvPr id="4" name="Graphic 1" descr="Bank with solid fill">
            <a:extLst>
              <a:ext uri="{FF2B5EF4-FFF2-40B4-BE49-F238E27FC236}">
                <a16:creationId xmlns:a16="http://schemas.microsoft.com/office/drawing/2014/main" id="{1C5D4E56-246B-7EC3-8F26-DD36AAC4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4087" y="-18074"/>
            <a:ext cx="920751" cy="1008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5820E7-CB1A-A802-7F63-9FE5ACD89BF0}"/>
              </a:ext>
            </a:extLst>
          </p:cNvPr>
          <p:cNvSpPr txBox="1"/>
          <p:nvPr/>
        </p:nvSpPr>
        <p:spPr>
          <a:xfrm>
            <a:off x="8587409" y="373350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1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2A4F57-0A70-C480-A46A-E45C6FFBBA3A}"/>
              </a:ext>
            </a:extLst>
          </p:cNvPr>
          <p:cNvSpPr txBox="1"/>
          <p:nvPr/>
        </p:nvSpPr>
        <p:spPr>
          <a:xfrm>
            <a:off x="0" y="80681"/>
            <a:ext cx="3173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TARGET VARIABLE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0677BE-56D2-F271-F5C9-D9A842BB3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090" y="282387"/>
            <a:ext cx="1003673" cy="3590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12D4F4-35A0-93D7-A1F8-7CBFC7C77CB2}"/>
              </a:ext>
            </a:extLst>
          </p:cNvPr>
          <p:cNvSpPr txBox="1"/>
          <p:nvPr/>
        </p:nvSpPr>
        <p:spPr>
          <a:xfrm>
            <a:off x="242047" y="1048870"/>
            <a:ext cx="6961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Target Variable is ‘Y’ column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column is labeled with  ‘0’ and ‘1’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‘0’ label means the customer did not subscribed for term 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‘1’ label means the customer made term deposit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CA74DA-C194-2B02-C4E9-24DDF0E72892}"/>
              </a:ext>
            </a:extLst>
          </p:cNvPr>
          <p:cNvSpPr txBox="1"/>
          <p:nvPr/>
        </p:nvSpPr>
        <p:spPr>
          <a:xfrm>
            <a:off x="8645525" y="41275"/>
            <a:ext cx="425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10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235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0F64C-1145-1CEE-627B-510CE3FB0675}"/>
              </a:ext>
            </a:extLst>
          </p:cNvPr>
          <p:cNvSpPr txBox="1"/>
          <p:nvPr/>
        </p:nvSpPr>
        <p:spPr>
          <a:xfrm>
            <a:off x="0" y="89647"/>
            <a:ext cx="298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D62EED-CA23-7D1A-F713-010B09D37020}"/>
              </a:ext>
            </a:extLst>
          </p:cNvPr>
          <p:cNvSpPr txBox="1"/>
          <p:nvPr/>
        </p:nvSpPr>
        <p:spPr>
          <a:xfrm>
            <a:off x="238539" y="1208598"/>
            <a:ext cx="140775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7AB52-E569-7EC2-140D-9796F4D04F41}"/>
              </a:ext>
            </a:extLst>
          </p:cNvPr>
          <p:cNvSpPr txBox="1"/>
          <p:nvPr/>
        </p:nvSpPr>
        <p:spPr>
          <a:xfrm>
            <a:off x="71562" y="839266"/>
            <a:ext cx="224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10 features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235AE-A3C5-8DB7-6F8A-064B57C96D6B}"/>
              </a:ext>
            </a:extLst>
          </p:cNvPr>
          <p:cNvSpPr txBox="1"/>
          <p:nvPr/>
        </p:nvSpPr>
        <p:spPr>
          <a:xfrm>
            <a:off x="8661400" y="13494"/>
            <a:ext cx="433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57327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2C0BA-4769-6E06-AA6C-AB8D309154A4}"/>
              </a:ext>
            </a:extLst>
          </p:cNvPr>
          <p:cNvSpPr txBox="1"/>
          <p:nvPr/>
        </p:nvSpPr>
        <p:spPr>
          <a:xfrm>
            <a:off x="0" y="89648"/>
            <a:ext cx="3575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FEATURE SELECTION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06F75968-A46D-B824-56EE-0024F21C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376" y="1285875"/>
            <a:ext cx="4159624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274E4-E927-D03B-AB37-FD6A1597D023}"/>
              </a:ext>
            </a:extLst>
          </p:cNvPr>
          <p:cNvSpPr txBox="1"/>
          <p:nvPr/>
        </p:nvSpPr>
        <p:spPr>
          <a:xfrm>
            <a:off x="108585" y="1199926"/>
            <a:ext cx="47782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Feature Engineering is performed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ExtraTreeClassifier</a:t>
            </a:r>
            <a:r>
              <a:rPr lang="en-US" dirty="0"/>
              <a:t>() method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5 unimportant features manually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5 important features to build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model performance has not improved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2B4D1-23B4-6912-DE32-7FA943A8360E}"/>
              </a:ext>
            </a:extLst>
          </p:cNvPr>
          <p:cNvSpPr txBox="1"/>
          <p:nvPr/>
        </p:nvSpPr>
        <p:spPr>
          <a:xfrm>
            <a:off x="8645526" y="37306"/>
            <a:ext cx="44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12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E0AB8-9458-5746-3CCB-0F607B299DDD}"/>
              </a:ext>
            </a:extLst>
          </p:cNvPr>
          <p:cNvSpPr txBox="1"/>
          <p:nvPr/>
        </p:nvSpPr>
        <p:spPr>
          <a:xfrm>
            <a:off x="5526088" y="787400"/>
            <a:ext cx="3564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 3: Feature Importance Bar Graph</a:t>
            </a:r>
          </a:p>
        </p:txBody>
      </p:sp>
    </p:spTree>
    <p:extLst>
      <p:ext uri="{BB962C8B-B14F-4D97-AF65-F5344CB8AC3E}">
        <p14:creationId xmlns:p14="http://schemas.microsoft.com/office/powerpoint/2010/main" val="2759806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150F3B-6A67-EBDA-CB89-46B5E348DC9F}"/>
              </a:ext>
            </a:extLst>
          </p:cNvPr>
          <p:cNvSpPr txBox="1"/>
          <p:nvPr/>
        </p:nvSpPr>
        <p:spPr>
          <a:xfrm>
            <a:off x="0" y="62753"/>
            <a:ext cx="6910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PERFORMED K-FOLD CROSS VALIDATION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581EEC-28DC-265B-E3C0-A61B54F3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5298"/>
            <a:ext cx="9144000" cy="2138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FB0F9D-5A69-5866-F699-741E80BD7663}"/>
              </a:ext>
            </a:extLst>
          </p:cNvPr>
          <p:cNvSpPr txBox="1"/>
          <p:nvPr/>
        </p:nvSpPr>
        <p:spPr>
          <a:xfrm>
            <a:off x="0" y="903083"/>
            <a:ext cx="6732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K-Fold Cross validation is performed for every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Base Model Decision Tree the cross validation is performed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increased the model accuracy by .20%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79F58-6073-2266-B4A8-2D907F420124}"/>
              </a:ext>
            </a:extLst>
          </p:cNvPr>
          <p:cNvSpPr txBox="1"/>
          <p:nvPr/>
        </p:nvSpPr>
        <p:spPr>
          <a:xfrm>
            <a:off x="8677275" y="120650"/>
            <a:ext cx="425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48199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9DFA44-298A-3265-8A24-D89126EB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5730"/>
            <a:ext cx="9144000" cy="2357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C49A1-D753-9F82-6EFE-F2DE8DA261E6}"/>
              </a:ext>
            </a:extLst>
          </p:cNvPr>
          <p:cNvSpPr txBox="1"/>
          <p:nvPr/>
        </p:nvSpPr>
        <p:spPr>
          <a:xfrm>
            <a:off x="0" y="945793"/>
            <a:ext cx="7637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the Final Model </a:t>
            </a:r>
            <a:r>
              <a:rPr lang="en-US" dirty="0" err="1"/>
              <a:t>XGBoost</a:t>
            </a:r>
            <a:r>
              <a:rPr lang="en-US" dirty="0"/>
              <a:t> the cross validation is performed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increased the model accuracy by .30%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6FD10-3F4D-9EF7-D034-B54E24ED5152}"/>
              </a:ext>
            </a:extLst>
          </p:cNvPr>
          <p:cNvSpPr txBox="1"/>
          <p:nvPr/>
        </p:nvSpPr>
        <p:spPr>
          <a:xfrm>
            <a:off x="-22413" y="0"/>
            <a:ext cx="88436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K-FOLD CROSS VALIDATION FOR XGBOOST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AAACDA-1EE0-6F40-AE42-C53FB2C4AC97}"/>
              </a:ext>
            </a:extLst>
          </p:cNvPr>
          <p:cNvSpPr txBox="1"/>
          <p:nvPr/>
        </p:nvSpPr>
        <p:spPr>
          <a:xfrm>
            <a:off x="8693150" y="108744"/>
            <a:ext cx="425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492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561756E0-A90D-1C44-3F42-4786E665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650045"/>
            <a:ext cx="6569074" cy="4438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84375-A087-0082-3950-626E73E3C1CD}"/>
              </a:ext>
            </a:extLst>
          </p:cNvPr>
          <p:cNvSpPr txBox="1"/>
          <p:nvPr/>
        </p:nvSpPr>
        <p:spPr>
          <a:xfrm>
            <a:off x="-30162" y="1587"/>
            <a:ext cx="59102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MACHINE LEARNING APPLICATION</a:t>
            </a:r>
          </a:p>
        </p:txBody>
      </p:sp>
      <p:pic>
        <p:nvPicPr>
          <p:cNvPr id="4" name="Graphic 1" descr="Bank with solid fill">
            <a:extLst>
              <a:ext uri="{FF2B5EF4-FFF2-40B4-BE49-F238E27FC236}">
                <a16:creationId xmlns:a16="http://schemas.microsoft.com/office/drawing/2014/main" id="{1C5D4E56-246B-7EC3-8F26-DD36AAC42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677" y="29843"/>
            <a:ext cx="976312" cy="103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BD4A8-D7A9-FE31-F744-E794C40E2C42}"/>
              </a:ext>
            </a:extLst>
          </p:cNvPr>
          <p:cNvSpPr txBox="1"/>
          <p:nvPr/>
        </p:nvSpPr>
        <p:spPr>
          <a:xfrm>
            <a:off x="8666935" y="17532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3747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0FD160-F096-6803-D023-B90520F8101C}"/>
              </a:ext>
            </a:extLst>
          </p:cNvPr>
          <p:cNvSpPr txBox="1"/>
          <p:nvPr/>
        </p:nvSpPr>
        <p:spPr>
          <a:xfrm>
            <a:off x="1588" y="33337"/>
            <a:ext cx="339407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BASE MODEL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499842C-7CF7-360F-D795-F4FABDAC5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" y="929854"/>
            <a:ext cx="6862762" cy="3490168"/>
          </a:xfrm>
          <a:prstGeom prst="rect">
            <a:avLst/>
          </a:prstGeom>
        </p:spPr>
      </p:pic>
      <p:pic>
        <p:nvPicPr>
          <p:cNvPr id="2" name="Graphic 1" descr="Bank with solid fill">
            <a:extLst>
              <a:ext uri="{FF2B5EF4-FFF2-40B4-BE49-F238E27FC236}">
                <a16:creationId xmlns:a16="http://schemas.microsoft.com/office/drawing/2014/main" id="{0319F8E0-793B-A744-DACA-5D6BD0047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1133" y="33337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BFB0B-9126-E402-BBAB-F0E9DDEF692A}"/>
              </a:ext>
            </a:extLst>
          </p:cNvPr>
          <p:cNvSpPr txBox="1"/>
          <p:nvPr/>
        </p:nvSpPr>
        <p:spPr>
          <a:xfrm>
            <a:off x="8659095" y="1435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7198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81B159-B03C-4C88-5188-11FD1A739E14}"/>
              </a:ext>
            </a:extLst>
          </p:cNvPr>
          <p:cNvSpPr txBox="1"/>
          <p:nvPr/>
        </p:nvSpPr>
        <p:spPr>
          <a:xfrm>
            <a:off x="1588" y="25401"/>
            <a:ext cx="44061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EVALUATION METRICS: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7FA41572-3332-15C1-F88C-37B43F068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1" y="957846"/>
            <a:ext cx="4144168" cy="3457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DCEA14-9BAF-3F02-83D2-1FB5AB2B83CB}"/>
              </a:ext>
            </a:extLst>
          </p:cNvPr>
          <p:cNvSpPr txBox="1"/>
          <p:nvPr/>
        </p:nvSpPr>
        <p:spPr>
          <a:xfrm>
            <a:off x="65088" y="660399"/>
            <a:ext cx="11318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Accuracy: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7ADE1-4481-47A4-E308-D3818946A8A1}"/>
              </a:ext>
            </a:extLst>
          </p:cNvPr>
          <p:cNvSpPr txBox="1"/>
          <p:nvPr/>
        </p:nvSpPr>
        <p:spPr>
          <a:xfrm>
            <a:off x="1303338" y="1533526"/>
            <a:ext cx="18700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Confusion Matrix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7FC9FC8-159D-6218-1CE5-A69FB053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7" y="783641"/>
            <a:ext cx="4651513" cy="3632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4B134-06E6-67AB-5088-B9BAD1592AF3}"/>
              </a:ext>
            </a:extLst>
          </p:cNvPr>
          <p:cNvSpPr txBox="1"/>
          <p:nvPr/>
        </p:nvSpPr>
        <p:spPr>
          <a:xfrm>
            <a:off x="3806005" y="21512"/>
            <a:ext cx="5469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DECISION TREE 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D96B85-BE89-102F-FDE2-909DA9F17E55}"/>
              </a:ext>
            </a:extLst>
          </p:cNvPr>
          <p:cNvSpPr txBox="1"/>
          <p:nvPr/>
        </p:nvSpPr>
        <p:spPr>
          <a:xfrm>
            <a:off x="8642985" y="4772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2495D-8C0A-4187-D427-38AF1B5A7CA6}"/>
              </a:ext>
            </a:extLst>
          </p:cNvPr>
          <p:cNvSpPr txBox="1"/>
          <p:nvPr/>
        </p:nvSpPr>
        <p:spPr>
          <a:xfrm>
            <a:off x="5475715" y="845115"/>
            <a:ext cx="72776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Fig 5:</a:t>
            </a:r>
          </a:p>
        </p:txBody>
      </p:sp>
    </p:spTree>
    <p:extLst>
      <p:ext uri="{BB962C8B-B14F-4D97-AF65-F5344CB8AC3E}">
        <p14:creationId xmlns:p14="http://schemas.microsoft.com/office/powerpoint/2010/main" val="203525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1DA5D-232B-6A1E-C314-C6355FA9D34C}"/>
              </a:ext>
            </a:extLst>
          </p:cNvPr>
          <p:cNvSpPr txBox="1"/>
          <p:nvPr/>
        </p:nvSpPr>
        <p:spPr>
          <a:xfrm>
            <a:off x="-36646" y="48424"/>
            <a:ext cx="39210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MODEL COMPARISION</a:t>
            </a:r>
            <a:endParaRPr lang="en-US" sz="3200" dirty="0">
              <a:ea typeface="Calibri"/>
              <a:cs typeface="Calibri"/>
            </a:endParaRP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0F1006F-C03E-8B8D-28D3-AD43A1282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27" y="772568"/>
            <a:ext cx="5465458" cy="4056435"/>
          </a:xfrm>
          <a:prstGeom prst="rect">
            <a:avLst/>
          </a:prstGeom>
        </p:spPr>
      </p:pic>
      <p:pic>
        <p:nvPicPr>
          <p:cNvPr id="5" name="Graphic 4" descr="Bank with solid fill">
            <a:extLst>
              <a:ext uri="{FF2B5EF4-FFF2-40B4-BE49-F238E27FC236}">
                <a16:creationId xmlns:a16="http://schemas.microsoft.com/office/drawing/2014/main" id="{81BBCE78-7B85-3BEF-3203-8E59A621F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13" y="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13A1A-3930-DEF2-6E2F-BD81789A743E}"/>
              </a:ext>
            </a:extLst>
          </p:cNvPr>
          <p:cNvSpPr txBox="1"/>
          <p:nvPr/>
        </p:nvSpPr>
        <p:spPr>
          <a:xfrm>
            <a:off x="8547113" y="3238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6404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 idx="4294967295"/>
          </p:nvPr>
        </p:nvSpPr>
        <p:spPr>
          <a:xfrm>
            <a:off x="0" y="115888"/>
            <a:ext cx="5197475" cy="76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INTRODUCTION </a:t>
            </a: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294967295"/>
          </p:nvPr>
        </p:nvSpPr>
        <p:spPr>
          <a:xfrm>
            <a:off x="0" y="1479550"/>
            <a:ext cx="7813675" cy="30972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endParaRPr sz="1900" b="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phic 2" descr="Bank with solid fill">
            <a:extLst>
              <a:ext uri="{FF2B5EF4-FFF2-40B4-BE49-F238E27FC236}">
                <a16:creationId xmlns:a16="http://schemas.microsoft.com/office/drawing/2014/main" id="{75B248C8-F6A8-15E1-B437-01474881C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2521" y="18176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C54E6E-FAAC-C6C3-E963-57A56A5F6C94}"/>
              </a:ext>
            </a:extLst>
          </p:cNvPr>
          <p:cNvSpPr txBox="1"/>
          <p:nvPr/>
        </p:nvSpPr>
        <p:spPr>
          <a:xfrm>
            <a:off x="143539" y="1906111"/>
            <a:ext cx="900046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Borrowing or attracting public savings into banks is one way financial institutions generate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</a:t>
            </a:r>
            <a:r>
              <a:rPr lang="en-US" b="0" dirty="0">
                <a:effectLst/>
              </a:rPr>
              <a:t>The bank invests the client’s long term deposits into other sectors which brings better returns, where some is </a:t>
            </a:r>
            <a:r>
              <a:rPr lang="en-US" dirty="0"/>
              <a:t>paid</a:t>
            </a:r>
            <a:r>
              <a:rPr lang="en-US" b="0" dirty="0">
                <a:effectLst/>
              </a:rPr>
              <a:t> to the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When a customer makes a fixed-term deposit, the company earns more than a savings account because the customer is not allowed to withdraw funds prior to maturity unless the bank is compensated.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The classification goal is to predict if the client will subscribe a term deposit (variable 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effectLst/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41660-622C-2B00-8DD6-D36F4E9EA269}"/>
              </a:ext>
            </a:extLst>
          </p:cNvPr>
          <p:cNvSpPr txBox="1"/>
          <p:nvPr/>
        </p:nvSpPr>
        <p:spPr>
          <a:xfrm>
            <a:off x="8706078" y="1158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F1AA5F-4D15-1B7E-B5EB-DE6405A1BC89}"/>
              </a:ext>
            </a:extLst>
          </p:cNvPr>
          <p:cNvSpPr txBox="1"/>
          <p:nvPr/>
        </p:nvSpPr>
        <p:spPr>
          <a:xfrm>
            <a:off x="866" y="866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FINAL MODEL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62DA73-7FFF-5B71-27F6-1F15A3B3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4" y="881838"/>
            <a:ext cx="5648325" cy="3157577"/>
          </a:xfrm>
          <a:prstGeom prst="rect">
            <a:avLst/>
          </a:prstGeom>
        </p:spPr>
      </p:pic>
      <p:pic>
        <p:nvPicPr>
          <p:cNvPr id="5" name="Graphic 4" descr="Bank with solid fill">
            <a:extLst>
              <a:ext uri="{FF2B5EF4-FFF2-40B4-BE49-F238E27FC236}">
                <a16:creationId xmlns:a16="http://schemas.microsoft.com/office/drawing/2014/main" id="{40950DF6-D613-12AF-BAA4-36ED3BF48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5249" y="-3256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14BDC-213E-CAD0-75FB-03514C081ABC}"/>
              </a:ext>
            </a:extLst>
          </p:cNvPr>
          <p:cNvSpPr txBox="1"/>
          <p:nvPr/>
        </p:nvSpPr>
        <p:spPr>
          <a:xfrm>
            <a:off x="8571506" y="2163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73183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622A1-AA4B-4359-0939-C842CFA4AA62}"/>
              </a:ext>
            </a:extLst>
          </p:cNvPr>
          <p:cNvSpPr txBox="1"/>
          <p:nvPr/>
        </p:nvSpPr>
        <p:spPr>
          <a:xfrm>
            <a:off x="-30163" y="1587"/>
            <a:ext cx="463232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EVALUATION METRICS:</a:t>
            </a:r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E481BB38-DFA5-69A4-64CC-B32D93B52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" y="972587"/>
            <a:ext cx="4830762" cy="3896827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4178439-CD51-B856-A827-45DEDCA7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213" y="1421000"/>
            <a:ext cx="4100512" cy="33571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09EF7-79C2-F3FA-62CE-9DD3FDA0E10E}"/>
              </a:ext>
            </a:extLst>
          </p:cNvPr>
          <p:cNvSpPr txBox="1"/>
          <p:nvPr/>
        </p:nvSpPr>
        <p:spPr>
          <a:xfrm>
            <a:off x="136525" y="676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Accuracy: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B0062-554B-861D-7C73-4E5D4E3C85E0}"/>
              </a:ext>
            </a:extLst>
          </p:cNvPr>
          <p:cNvSpPr txBox="1"/>
          <p:nvPr/>
        </p:nvSpPr>
        <p:spPr>
          <a:xfrm>
            <a:off x="1446213" y="16208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 Matrix</a:t>
            </a:r>
          </a:p>
        </p:txBody>
      </p:sp>
      <p:pic>
        <p:nvPicPr>
          <p:cNvPr id="8" name="Graphic 7" descr="Bank with solid fill">
            <a:extLst>
              <a:ext uri="{FF2B5EF4-FFF2-40B4-BE49-F238E27FC236}">
                <a16:creationId xmlns:a16="http://schemas.microsoft.com/office/drawing/2014/main" id="{A16C3C97-A0EE-C7F4-FE98-32AFA3114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4550" y="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CA8142-474F-C834-79A7-25F4781808CC}"/>
              </a:ext>
            </a:extLst>
          </p:cNvPr>
          <p:cNvSpPr txBox="1"/>
          <p:nvPr/>
        </p:nvSpPr>
        <p:spPr>
          <a:xfrm>
            <a:off x="3816625" y="1587"/>
            <a:ext cx="1892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XG BOOST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524E9-6EFA-E87D-E63A-3EA2B3D508A8}"/>
              </a:ext>
            </a:extLst>
          </p:cNvPr>
          <p:cNvSpPr txBox="1"/>
          <p:nvPr/>
        </p:nvSpPr>
        <p:spPr>
          <a:xfrm>
            <a:off x="8730532" y="3653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53017E-D743-9255-0182-C9BE742B6FC4}"/>
              </a:ext>
            </a:extLst>
          </p:cNvPr>
          <p:cNvSpPr txBox="1"/>
          <p:nvPr/>
        </p:nvSpPr>
        <p:spPr>
          <a:xfrm>
            <a:off x="5937182" y="1394302"/>
            <a:ext cx="79664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Fig 6: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000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AE64A4-1211-2CAE-A844-D5CFA1204F55}"/>
              </a:ext>
            </a:extLst>
          </p:cNvPr>
          <p:cNvSpPr txBox="1"/>
          <p:nvPr/>
        </p:nvSpPr>
        <p:spPr>
          <a:xfrm>
            <a:off x="202206" y="191300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ea typeface="Calibri"/>
                <a:cs typeface="Calibri"/>
              </a:rPr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06DD3-9B47-A7F2-E995-3DA018FABFAB}"/>
              </a:ext>
            </a:extLst>
          </p:cNvPr>
          <p:cNvSpPr txBox="1"/>
          <p:nvPr/>
        </p:nvSpPr>
        <p:spPr>
          <a:xfrm>
            <a:off x="1427005" y="16342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36F98-C0DA-63BC-7AB3-C72A70213638}"/>
              </a:ext>
            </a:extLst>
          </p:cNvPr>
          <p:cNvSpPr txBox="1"/>
          <p:nvPr/>
        </p:nvSpPr>
        <p:spPr>
          <a:xfrm>
            <a:off x="80962" y="1025525"/>
            <a:ext cx="64420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Achieved Accuracy of 89% with XG Boost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Best ROC is 89%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4% increase of accuracy from the Base Model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pic>
        <p:nvPicPr>
          <p:cNvPr id="6" name="Graphic 5" descr="Bank with solid fill">
            <a:extLst>
              <a:ext uri="{FF2B5EF4-FFF2-40B4-BE49-F238E27FC236}">
                <a16:creationId xmlns:a16="http://schemas.microsoft.com/office/drawing/2014/main" id="{6D18E3DC-A571-D96F-18D4-BC4D9403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0565" y="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FBAE-9C14-C6B4-62BE-25F9B5D824AD}"/>
              </a:ext>
            </a:extLst>
          </p:cNvPr>
          <p:cNvSpPr txBox="1"/>
          <p:nvPr/>
        </p:nvSpPr>
        <p:spPr>
          <a:xfrm>
            <a:off x="8579457" y="1913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32610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02851-45AF-D62F-9601-71C267332410}"/>
              </a:ext>
            </a:extLst>
          </p:cNvPr>
          <p:cNvSpPr txBox="1"/>
          <p:nvPr/>
        </p:nvSpPr>
        <p:spPr>
          <a:xfrm>
            <a:off x="1588" y="2540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471B6-44B5-F141-F9F5-52A27CC01E67}"/>
              </a:ext>
            </a:extLst>
          </p:cNvPr>
          <p:cNvSpPr txBox="1"/>
          <p:nvPr/>
        </p:nvSpPr>
        <p:spPr>
          <a:xfrm>
            <a:off x="144463" y="1112838"/>
            <a:ext cx="62515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Try to increase model accuracy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Implementing same model using </a:t>
            </a:r>
            <a:r>
              <a:rPr lang="en-US" dirty="0" err="1">
                <a:ea typeface="Calibri"/>
                <a:cs typeface="Calibri"/>
              </a:rPr>
              <a:t>PyTorch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Applying the model for similar large dataset</a:t>
            </a:r>
          </a:p>
        </p:txBody>
      </p:sp>
      <p:pic>
        <p:nvPicPr>
          <p:cNvPr id="5" name="Graphic 4" descr="Bank with solid fill">
            <a:extLst>
              <a:ext uri="{FF2B5EF4-FFF2-40B4-BE49-F238E27FC236}">
                <a16:creationId xmlns:a16="http://schemas.microsoft.com/office/drawing/2014/main" id="{95829574-9D63-7CD2-A739-25CFD86F6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3700" y="25401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A64239-550F-ABBC-B70F-9885256A65B8}"/>
              </a:ext>
            </a:extLst>
          </p:cNvPr>
          <p:cNvSpPr txBox="1"/>
          <p:nvPr/>
        </p:nvSpPr>
        <p:spPr>
          <a:xfrm>
            <a:off x="8515847" y="1505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10193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84F0DE-3B4A-A6D4-4711-0B414EBC5737}"/>
              </a:ext>
            </a:extLst>
          </p:cNvPr>
          <p:cNvSpPr txBox="1"/>
          <p:nvPr/>
        </p:nvSpPr>
        <p:spPr>
          <a:xfrm>
            <a:off x="-71562" y="0"/>
            <a:ext cx="2290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REFERENCES</a:t>
            </a:r>
          </a:p>
        </p:txBody>
      </p:sp>
      <p:pic>
        <p:nvPicPr>
          <p:cNvPr id="3" name="Graphic 2" descr="Bank with solid fill">
            <a:extLst>
              <a:ext uri="{FF2B5EF4-FFF2-40B4-BE49-F238E27FC236}">
                <a16:creationId xmlns:a16="http://schemas.microsoft.com/office/drawing/2014/main" id="{AED38478-F26B-D1E3-2CEA-708C54117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739" y="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C6B34-A670-B3B7-0599-C191A21FE67E}"/>
              </a:ext>
            </a:extLst>
          </p:cNvPr>
          <p:cNvSpPr txBox="1"/>
          <p:nvPr/>
        </p:nvSpPr>
        <p:spPr>
          <a:xfrm>
            <a:off x="0" y="1615716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</a:rPr>
              <a:t>S. Moro, P. Cortez and P. Rita. A Data-Driven Approach to Predict the Success of Bank Telemarketing. </a:t>
            </a:r>
          </a:p>
          <a:p>
            <a:pPr algn="l"/>
            <a:endParaRPr lang="en-US" dirty="0">
              <a:solidFill>
                <a:srgbClr val="2D3B45"/>
              </a:solidFill>
            </a:endParaRPr>
          </a:p>
          <a:p>
            <a:pPr algn="l"/>
            <a:r>
              <a:rPr lang="en-US" b="0" i="0" dirty="0">
                <a:solidFill>
                  <a:srgbClr val="2D3B45"/>
                </a:solidFill>
                <a:effectLst/>
              </a:rPr>
              <a:t>Decision Support Systems, Elsevier, 62:22-31, June 2014</a:t>
            </a:r>
            <a:br>
              <a:rPr lang="en-US" b="0" i="0" dirty="0">
                <a:solidFill>
                  <a:srgbClr val="2D3B45"/>
                </a:solidFill>
                <a:effectLst/>
              </a:rPr>
            </a:br>
            <a:br>
              <a:rPr lang="en-US" b="0" i="0" dirty="0">
                <a:solidFill>
                  <a:srgbClr val="2D3B45"/>
                </a:solidFill>
                <a:effectLst/>
              </a:rPr>
            </a:br>
            <a:r>
              <a:rPr lang="en-US" b="0" i="0" dirty="0">
                <a:solidFill>
                  <a:srgbClr val="2D3B45"/>
                </a:solidFill>
                <a:effectLst/>
              </a:rPr>
              <a:t>S. Moro, R. Laureano and P. Cortez. Using Data Mining for Bank Direct Marketing: An Application of the CRISP-DM Methodology. In P. </a:t>
            </a:r>
            <a:r>
              <a:rPr lang="en-US" b="0" i="0" dirty="0" err="1">
                <a:solidFill>
                  <a:srgbClr val="2D3B45"/>
                </a:solidFill>
                <a:effectLst/>
              </a:rPr>
              <a:t>Novais</a:t>
            </a:r>
            <a:r>
              <a:rPr lang="en-US" b="0" i="0" dirty="0">
                <a:solidFill>
                  <a:srgbClr val="2D3B45"/>
                </a:solidFill>
                <a:effectLst/>
              </a:rPr>
              <a:t> et al. (Eds.), Proceedings of the European Simulation and Modelling Conference - ESM'2011, pp. 117-121, Guimaraes, Portugal, October, 2011. EUROSIS. [</a:t>
            </a:r>
            <a:r>
              <a:rPr lang="en-US" b="0" i="0" dirty="0" err="1">
                <a:solidFill>
                  <a:srgbClr val="2D3B45"/>
                </a:solidFill>
                <a:effectLst/>
              </a:rPr>
              <a:t>bank.zip</a:t>
            </a:r>
            <a:r>
              <a:rPr lang="en-US" b="0" i="0" dirty="0">
                <a:solidFill>
                  <a:srgbClr val="2D3B45"/>
                </a:solidFill>
                <a:effectLst/>
              </a:rPr>
              <a:t>]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368D3-B902-65D5-5DDD-BCFFE61E67D7}"/>
              </a:ext>
            </a:extLst>
          </p:cNvPr>
          <p:cNvSpPr txBox="1"/>
          <p:nvPr/>
        </p:nvSpPr>
        <p:spPr>
          <a:xfrm>
            <a:off x="8587408" y="1077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27727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8EA7C-3FB3-18F4-F5E5-F3D65702DA26}"/>
              </a:ext>
            </a:extLst>
          </p:cNvPr>
          <p:cNvSpPr txBox="1"/>
          <p:nvPr/>
        </p:nvSpPr>
        <p:spPr>
          <a:xfrm>
            <a:off x="0" y="1319965"/>
            <a:ext cx="9072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D3B45"/>
                </a:solidFill>
                <a:effectLst/>
              </a:rPr>
              <a:t>This dataset is public available for research. The details are described in [Moro et al., 2014].</a:t>
            </a:r>
            <a:br>
              <a:rPr lang="en-US" b="0" i="0" dirty="0">
                <a:solidFill>
                  <a:srgbClr val="2D3B45"/>
                </a:solidFill>
                <a:effectLst/>
              </a:rPr>
            </a:br>
            <a:br>
              <a:rPr lang="en-US" b="0" i="0" dirty="0">
                <a:solidFill>
                  <a:srgbClr val="2D3B45"/>
                </a:solidFill>
                <a:effectLst/>
              </a:rPr>
            </a:br>
            <a:r>
              <a:rPr lang="en-US" b="0" i="0" dirty="0">
                <a:solidFill>
                  <a:srgbClr val="2D3B45"/>
                </a:solidFill>
                <a:effectLst/>
              </a:rPr>
              <a:t>[Moro et al., 2014] S. Moro, P. Cortez and P. Rita. A Data-Driven Approach to Predict the Success of Bank Telemarketing. Decision Support Systems, Elsevier, 62:22-31, June 2014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5FD68-4059-687A-1E53-790937E94088}"/>
              </a:ext>
            </a:extLst>
          </p:cNvPr>
          <p:cNvSpPr txBox="1"/>
          <p:nvPr/>
        </p:nvSpPr>
        <p:spPr>
          <a:xfrm>
            <a:off x="0" y="0"/>
            <a:ext cx="228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REFERENCES</a:t>
            </a:r>
          </a:p>
        </p:txBody>
      </p:sp>
      <p:pic>
        <p:nvPicPr>
          <p:cNvPr id="6" name="Graphic 5" descr="Bank with solid fill">
            <a:extLst>
              <a:ext uri="{FF2B5EF4-FFF2-40B4-BE49-F238E27FC236}">
                <a16:creationId xmlns:a16="http://schemas.microsoft.com/office/drawing/2014/main" id="{C7F40A0E-70C6-AF18-A1C0-FDFE87AD6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7349" y="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CBAF9B-7B17-6F4B-1DD4-682D09EF96A5}"/>
              </a:ext>
            </a:extLst>
          </p:cNvPr>
          <p:cNvSpPr txBox="1"/>
          <p:nvPr/>
        </p:nvSpPr>
        <p:spPr>
          <a:xfrm>
            <a:off x="8722581" y="2923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53885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5FC24-6D7C-6B51-945D-91B66DC17F03}"/>
              </a:ext>
            </a:extLst>
          </p:cNvPr>
          <p:cNvSpPr txBox="1"/>
          <p:nvPr/>
        </p:nvSpPr>
        <p:spPr>
          <a:xfrm>
            <a:off x="2962276" y="220027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ea typeface="Calibri"/>
                <a:cs typeface="Calibri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41FAF8-D5BD-A2C9-00AE-EBD94F483670}"/>
              </a:ext>
            </a:extLst>
          </p:cNvPr>
          <p:cNvSpPr txBox="1"/>
          <p:nvPr/>
        </p:nvSpPr>
        <p:spPr>
          <a:xfrm>
            <a:off x="8420431" y="1590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5169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0" y="11113"/>
            <a:ext cx="5197475" cy="76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DATASET</a:t>
            </a:r>
            <a:endParaRPr lang="en-US" sz="2400" dirty="0">
              <a:solidFill>
                <a:schemeClr val="dk1"/>
              </a:solidFill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871" y="328169"/>
            <a:ext cx="768000" cy="7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0" y="1096169"/>
            <a:ext cx="91440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3654"/>
                </a:solidFill>
                <a:effectLst/>
              </a:rPr>
              <a:t>The data is related with direct marketing campaigns (phone calls) of a Portuguese banking institution.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23654"/>
                </a:solidFill>
                <a:effectLst/>
              </a:rPr>
              <a:t>The marketing campaigns were based on phone calls. </a:t>
            </a:r>
            <a:endParaRPr lang="en-US" dirty="0">
              <a:solidFill>
                <a:srgbClr val="123654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3654"/>
                </a:solidFill>
                <a:ea typeface="Lato"/>
                <a:cs typeface="Lato"/>
                <a:sym typeface="Lato"/>
              </a:rPr>
              <a:t>The Dataset is obtained from UCI Machine Learning Repository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3654"/>
                </a:solidFill>
                <a:ea typeface="Lato"/>
                <a:cs typeface="Lato"/>
                <a:sym typeface="Lato"/>
              </a:rPr>
              <a:t>There are 17 columns and 45,211 rows in the dataset.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23654"/>
                </a:solidFill>
                <a:ea typeface="Lato"/>
                <a:cs typeface="Lato"/>
                <a:sym typeface="Lato"/>
              </a:rPr>
              <a:t>The dataset size is 10 MB.</a:t>
            </a:r>
            <a:endParaRPr dirty="0">
              <a:ea typeface="Lato"/>
              <a:cs typeface="Lato"/>
              <a:sym typeface="Lato"/>
            </a:endParaRPr>
          </a:p>
        </p:txBody>
      </p:sp>
      <p:pic>
        <p:nvPicPr>
          <p:cNvPr id="7" name="Graphic 6" descr="Bank with solid fill">
            <a:extLst>
              <a:ext uri="{FF2B5EF4-FFF2-40B4-BE49-F238E27FC236}">
                <a16:creationId xmlns:a16="http://schemas.microsoft.com/office/drawing/2014/main" id="{749EF2EE-F054-4980-983F-E9165153A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2521" y="181769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7C7324-72A0-145A-F028-4627ED42284A}"/>
              </a:ext>
            </a:extLst>
          </p:cNvPr>
          <p:cNvSpPr txBox="1"/>
          <p:nvPr/>
        </p:nvSpPr>
        <p:spPr>
          <a:xfrm>
            <a:off x="8856921" y="238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 idx="4294967295"/>
          </p:nvPr>
        </p:nvSpPr>
        <p:spPr>
          <a:xfrm>
            <a:off x="0" y="-1588"/>
            <a:ext cx="5197475" cy="766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-US" sz="3200" dirty="0">
                <a:latin typeface="Calibri"/>
                <a:ea typeface="+mj-lt"/>
                <a:cs typeface="+mj-lt"/>
              </a:rPr>
              <a:t>DATA PREPROCESSING</a:t>
            </a:r>
            <a:r>
              <a:rPr lang="en-US" sz="3200" b="1" dirty="0">
                <a:latin typeface="Calibri"/>
                <a:ea typeface="+mj-lt"/>
                <a:cs typeface="+mj-lt"/>
              </a:rPr>
              <a:t> </a:t>
            </a:r>
            <a:r>
              <a:rPr lang="en-US" sz="3200" dirty="0">
                <a:latin typeface="Calibri"/>
                <a:ea typeface="+mj-lt"/>
                <a:cs typeface="+mj-lt"/>
              </a:rPr>
              <a:t>(1)</a:t>
            </a:r>
            <a:endParaRPr lang="en-US" sz="3200">
              <a:latin typeface="Calibri"/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9085" y="238400"/>
            <a:ext cx="2121626" cy="857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110" y="101981"/>
            <a:ext cx="1073975" cy="10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 descr="Bank with solid fill">
            <a:extLst>
              <a:ext uri="{FF2B5EF4-FFF2-40B4-BE49-F238E27FC236}">
                <a16:creationId xmlns:a16="http://schemas.microsoft.com/office/drawing/2014/main" id="{28917BCF-A2BB-C391-3A2B-7912F0320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2521" y="181769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E3D270-5FEC-A87D-C5B0-49BAA1B8495A}"/>
              </a:ext>
            </a:extLst>
          </p:cNvPr>
          <p:cNvSpPr txBox="1"/>
          <p:nvPr/>
        </p:nvSpPr>
        <p:spPr>
          <a:xfrm>
            <a:off x="0" y="1582309"/>
            <a:ext cx="7200511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-US" sz="1800" b="0" dirty="0" err="1">
                <a:latin typeface="Calibri"/>
                <a:ea typeface="Lato"/>
                <a:cs typeface="Lato"/>
                <a:sym typeface="Lato"/>
              </a:rPr>
              <a:t>Jupyter</a:t>
            </a:r>
            <a:r>
              <a:rPr lang="en-US" sz="1800" b="0" dirty="0">
                <a:latin typeface="Calibri"/>
                <a:ea typeface="Lato"/>
                <a:cs typeface="Lato"/>
                <a:sym typeface="Lato"/>
              </a:rPr>
              <a:t> Notebook</a:t>
            </a:r>
            <a:endParaRPr lang="en-US" sz="1800" b="0" dirty="0">
              <a:latin typeface="Calibri"/>
              <a:ea typeface="Lato"/>
              <a:cs typeface="Lato"/>
            </a:endParaRPr>
          </a:p>
          <a:p>
            <a:pPr marL="457200" indent="-349250">
              <a:buSzPts val="1900"/>
              <a:buFont typeface="Lato"/>
              <a:buChar char="●"/>
            </a:pPr>
            <a:r>
              <a:rPr lang="en-US" dirty="0">
                <a:latin typeface="Calibri"/>
                <a:ea typeface="Lato"/>
                <a:cs typeface="Lato"/>
                <a:sym typeface="Lato"/>
              </a:rPr>
              <a:t>Used Pandas Library for data cleaning</a:t>
            </a:r>
            <a:endParaRPr lang="en-US" dirty="0">
              <a:latin typeface="Calibri"/>
              <a:ea typeface="Lato"/>
              <a:cs typeface="Lato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r>
              <a:rPr lang="en" dirty="0">
                <a:latin typeface="Calibri"/>
                <a:ea typeface="Lato"/>
                <a:cs typeface="Lato"/>
              </a:rPr>
              <a:t>There are no missing values in dataset</a:t>
            </a:r>
          </a:p>
          <a:p>
            <a:pPr marL="457200" indent="-349250">
              <a:buSzPts val="1900"/>
              <a:buFont typeface="Lato"/>
              <a:buChar char="●"/>
            </a:pPr>
            <a:r>
              <a:rPr lang="en" dirty="0">
                <a:ea typeface="+mn-lt"/>
                <a:cs typeface="+mn-lt"/>
              </a:rPr>
              <a:t>Replaced values</a:t>
            </a:r>
            <a:r>
              <a:rPr lang="en" dirty="0">
                <a:latin typeface="Calibri"/>
                <a:ea typeface="Lato"/>
                <a:cs typeface="Lato"/>
              </a:rPr>
              <a:t> in columns Default, Housing, Loan, and Y.</a:t>
            </a:r>
          </a:p>
          <a:p>
            <a:pPr marL="457200" indent="-349250">
              <a:buSzPts val="1900"/>
              <a:buFont typeface="Lato"/>
              <a:buChar char="●"/>
            </a:pPr>
            <a:r>
              <a:rPr lang="en" dirty="0">
                <a:latin typeface="Calibri"/>
                <a:ea typeface="Lato"/>
                <a:cs typeface="Lato"/>
              </a:rPr>
              <a:t>Replaced values of mentioned columns from '</a:t>
            </a:r>
            <a:r>
              <a:rPr lang="en" dirty="0">
                <a:latin typeface="Calibri"/>
                <a:ea typeface="Calibri"/>
                <a:cs typeface="Calibri"/>
              </a:rPr>
              <a:t>No' to</a:t>
            </a:r>
            <a:r>
              <a:rPr lang="en" dirty="0">
                <a:latin typeface="Calibri"/>
                <a:ea typeface="Lato"/>
                <a:cs typeface="Lato"/>
              </a:rPr>
              <a:t> '0' and 'Yes' to '1' </a:t>
            </a:r>
            <a:endParaRPr lang="en" sz="1800" b="0" dirty="0">
              <a:latin typeface="Calibri"/>
              <a:ea typeface="Lato"/>
              <a:cs typeface="Lato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ato"/>
              <a:buChar char="●"/>
            </a:pPr>
            <a:endParaRPr lang="en" sz="1800" b="0" dirty="0">
              <a:latin typeface="Lato"/>
              <a:ea typeface="Lato"/>
              <a:cs typeface="Lato"/>
            </a:endParaRPr>
          </a:p>
          <a:p>
            <a:pPr marL="457200" indent="-349250">
              <a:buSzPts val="1900"/>
              <a:buFont typeface="Lato"/>
              <a:buChar char="●"/>
            </a:pPr>
            <a:endParaRPr lang="en-US" dirty="0">
              <a:latin typeface="Lato"/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28A523-D60E-E6AB-02FC-C710BCAE1791}"/>
              </a:ext>
            </a:extLst>
          </p:cNvPr>
          <p:cNvSpPr txBox="1"/>
          <p:nvPr/>
        </p:nvSpPr>
        <p:spPr>
          <a:xfrm>
            <a:off x="8856921" y="238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3603E-8E62-A163-3E5A-3CD5F49A78CE}"/>
              </a:ext>
            </a:extLst>
          </p:cNvPr>
          <p:cNvSpPr txBox="1"/>
          <p:nvPr/>
        </p:nvSpPr>
        <p:spPr>
          <a:xfrm>
            <a:off x="-101601" y="1588"/>
            <a:ext cx="351313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DATA PREPROCESSING</a:t>
            </a:r>
            <a:r>
              <a:rPr lang="en-US" sz="2400" dirty="0"/>
              <a:t> (2)</a:t>
            </a:r>
            <a:endParaRPr lang="en-US" dirty="0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0F7775C-5BAE-AA5C-089C-D2E1B521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" y="506186"/>
            <a:ext cx="1778141" cy="4241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224AD7-4EC6-5F5B-127D-772015C7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46" y="508957"/>
            <a:ext cx="6211887" cy="4239029"/>
          </a:xfrm>
          <a:prstGeom prst="rect">
            <a:avLst/>
          </a:prstGeom>
        </p:spPr>
      </p:pic>
      <p:pic>
        <p:nvPicPr>
          <p:cNvPr id="2" name="Graphic 1" descr="Bank with solid fill">
            <a:extLst>
              <a:ext uri="{FF2B5EF4-FFF2-40B4-BE49-F238E27FC236}">
                <a16:creationId xmlns:a16="http://schemas.microsoft.com/office/drawing/2014/main" id="{A97C9FF6-D1F6-F144-CC59-5CA24A36A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6121" y="-2697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98E426-F162-FA26-5EA4-E5CB9D6CAFC8}"/>
              </a:ext>
            </a:extLst>
          </p:cNvPr>
          <p:cNvSpPr txBox="1"/>
          <p:nvPr/>
        </p:nvSpPr>
        <p:spPr>
          <a:xfrm>
            <a:off x="8817914" y="47754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4631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 idx="4294967295"/>
          </p:nvPr>
        </p:nvSpPr>
        <p:spPr>
          <a:xfrm>
            <a:off x="0" y="42863"/>
            <a:ext cx="5197475" cy="76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DESCRIPTIVE ANALYSIS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5" name="Graphic 4" descr="Bank with solid fill">
            <a:extLst>
              <a:ext uri="{FF2B5EF4-FFF2-40B4-BE49-F238E27FC236}">
                <a16:creationId xmlns:a16="http://schemas.microsoft.com/office/drawing/2014/main" id="{A572A10F-2733-C0E8-D7B7-DC7A59DDC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5006" y="-31750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B9D3DC-941D-77BD-BB66-187D8D2409D8}"/>
              </a:ext>
            </a:extLst>
          </p:cNvPr>
          <p:cNvSpPr txBox="1"/>
          <p:nvPr/>
        </p:nvSpPr>
        <p:spPr>
          <a:xfrm>
            <a:off x="48491" y="1031298"/>
            <a:ext cx="30592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Percent of customers made Term deposit: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660E491-C0C0-5A94-8C3A-B710C47EF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69" y="1031297"/>
            <a:ext cx="6116936" cy="40693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D03AFC-D934-2D34-D3DF-297F0CF2D174}"/>
              </a:ext>
            </a:extLst>
          </p:cNvPr>
          <p:cNvSpPr txBox="1"/>
          <p:nvPr/>
        </p:nvSpPr>
        <p:spPr>
          <a:xfrm>
            <a:off x="3376912" y="724241"/>
            <a:ext cx="336797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dirty="0"/>
              <a:t>Fig 1: Bar Graph of Term Deposit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9CB47E-4E92-CFD7-CF87-3AED8AF99B19}"/>
              </a:ext>
            </a:extLst>
          </p:cNvPr>
          <p:cNvSpPr txBox="1"/>
          <p:nvPr/>
        </p:nvSpPr>
        <p:spPr>
          <a:xfrm>
            <a:off x="8665370" y="124619"/>
            <a:ext cx="4095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5</a:t>
            </a:r>
            <a:endParaRPr lang="en-US" dirty="0"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 idx="4294967295"/>
          </p:nvPr>
        </p:nvSpPr>
        <p:spPr>
          <a:xfrm>
            <a:off x="0" y="73025"/>
            <a:ext cx="2397125" cy="768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HEAT MAP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5E8D56FF-030D-B25E-4AE7-2C09FEAE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97" y="56284"/>
            <a:ext cx="5965342" cy="50309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8042F-AB3E-BE51-12AD-0C00B90B066F}"/>
              </a:ext>
            </a:extLst>
          </p:cNvPr>
          <p:cNvSpPr txBox="1"/>
          <p:nvPr/>
        </p:nvSpPr>
        <p:spPr>
          <a:xfrm>
            <a:off x="8578039" y="198783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6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DD18D-11A6-2AD8-F811-2DF8C8533152}"/>
              </a:ext>
            </a:extLst>
          </p:cNvPr>
          <p:cNvSpPr txBox="1"/>
          <p:nvPr/>
        </p:nvSpPr>
        <p:spPr>
          <a:xfrm>
            <a:off x="541338" y="1954213"/>
            <a:ext cx="1663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 2: Heat Map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6655A5-9F92-25A0-C933-619081000192}"/>
              </a:ext>
            </a:extLst>
          </p:cNvPr>
          <p:cNvSpPr txBox="1"/>
          <p:nvPr/>
        </p:nvSpPr>
        <p:spPr>
          <a:xfrm>
            <a:off x="33337" y="35387"/>
            <a:ext cx="4244971" cy="1096334"/>
          </a:xfr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latin typeface="Calibri"/>
                <a:ea typeface="Calibri"/>
                <a:cs typeface="Calibri"/>
              </a:rPr>
              <a:t>CORRELATION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AB5A26-24B5-A8FA-6A85-66EEE428644F}"/>
              </a:ext>
            </a:extLst>
          </p:cNvPr>
          <p:cNvSpPr txBox="1"/>
          <p:nvPr/>
        </p:nvSpPr>
        <p:spPr>
          <a:xfrm>
            <a:off x="723899" y="1852686"/>
            <a:ext cx="8151159" cy="2652177"/>
          </a:xfr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Positive Correlation: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There is positive correlation between the 'Duration' column and  'Y' column.</a:t>
            </a:r>
          </a:p>
        </p:txBody>
      </p:sp>
      <p:pic>
        <p:nvPicPr>
          <p:cNvPr id="8" name="Graphic 1" descr="Bank with solid fill">
            <a:extLst>
              <a:ext uri="{FF2B5EF4-FFF2-40B4-BE49-F238E27FC236}">
                <a16:creationId xmlns:a16="http://schemas.microsoft.com/office/drawing/2014/main" id="{1C5D4E56-246B-7EC3-8F26-DD36AAC4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7451" y="115215"/>
            <a:ext cx="1193800" cy="1046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E57DE-9FF8-F95A-A0A4-3C7724F19436}"/>
              </a:ext>
            </a:extLst>
          </p:cNvPr>
          <p:cNvSpPr txBox="1"/>
          <p:nvPr/>
        </p:nvSpPr>
        <p:spPr>
          <a:xfrm>
            <a:off x="8555604" y="115215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09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 idx="4294967295"/>
          </p:nvPr>
        </p:nvSpPr>
        <p:spPr>
          <a:xfrm>
            <a:off x="0" y="-1588"/>
            <a:ext cx="5197475" cy="766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600"/>
              </a:spcAft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MODEL SELECTION</a:t>
            </a:r>
          </a:p>
        </p:txBody>
      </p:sp>
      <p:pic>
        <p:nvPicPr>
          <p:cNvPr id="7" name="Graphic 6" descr="Bank with solid fill">
            <a:extLst>
              <a:ext uri="{FF2B5EF4-FFF2-40B4-BE49-F238E27FC236}">
                <a16:creationId xmlns:a16="http://schemas.microsoft.com/office/drawing/2014/main" id="{AE34F24D-C2BA-E2BA-1C53-6052BB73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5098" y="56805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6E3666-5319-2AB9-5AEF-3B84BE159DDA}"/>
              </a:ext>
            </a:extLst>
          </p:cNvPr>
          <p:cNvSpPr txBox="1"/>
          <p:nvPr/>
        </p:nvSpPr>
        <p:spPr>
          <a:xfrm>
            <a:off x="192087" y="1112838"/>
            <a:ext cx="4140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Decision Tree Classification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KNN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Random Forest Classification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Support Vector Machine 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XG Boost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Naive Bayes</a:t>
            </a:r>
          </a:p>
          <a:p>
            <a:pPr marL="285750" indent="-285750">
              <a:buFont typeface="Arial"/>
              <a:buChar char="•"/>
            </a:pPr>
            <a:r>
              <a:rPr lang="en" dirty="0">
                <a:ea typeface="+mn-lt"/>
                <a:cs typeface="+mn-lt"/>
              </a:rPr>
              <a:t>Logistic Regression</a:t>
            </a:r>
            <a:br>
              <a:rPr lang="en" dirty="0">
                <a:ea typeface="+mn-lt"/>
                <a:cs typeface="+mn-lt"/>
              </a:rPr>
            </a:br>
            <a:br>
              <a:rPr lang="en" dirty="0">
                <a:ea typeface="+mn-lt"/>
                <a:cs typeface="+mn-lt"/>
              </a:rPr>
            </a:br>
            <a:br>
              <a:rPr lang="en" dirty="0">
                <a:ea typeface="+mn-lt"/>
                <a:cs typeface="+mn-lt"/>
              </a:rPr>
            </a:br>
            <a:endParaRPr lang="en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FBC9E-6AD5-0D72-70E9-B08CBD5551BF}"/>
              </a:ext>
            </a:extLst>
          </p:cNvPr>
          <p:cNvSpPr txBox="1"/>
          <p:nvPr/>
        </p:nvSpPr>
        <p:spPr>
          <a:xfrm>
            <a:off x="8563555" y="397565"/>
            <a:ext cx="301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cs typeface="Calibri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</TotalTime>
  <Words>734</Words>
  <Application>Microsoft Office PowerPoint</Application>
  <PresentationFormat>On-screen Show (16:9)</PresentationFormat>
  <Paragraphs>136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Predicting the Outcome of Term Deposit by Customers Using Machine Learning</vt:lpstr>
      <vt:lpstr>INTRODUCTION </vt:lpstr>
      <vt:lpstr>DATASET</vt:lpstr>
      <vt:lpstr>DATA PREPROCESSING (1)</vt:lpstr>
      <vt:lpstr>PowerPoint Presentation</vt:lpstr>
      <vt:lpstr>DESCRIPTIVE ANALYSIS</vt:lpstr>
      <vt:lpstr>HEAT MAP</vt:lpstr>
      <vt:lpstr>PowerPoint Presentation</vt:lpstr>
      <vt:lpstr>MODEL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Outcome of Term Deposit by Customers Using Machine Learning</dc:title>
  <cp:lastModifiedBy>Rajiv Puli</cp:lastModifiedBy>
  <cp:revision>691</cp:revision>
  <dcterms:modified xsi:type="dcterms:W3CDTF">2022-05-12T22:52:58Z</dcterms:modified>
</cp:coreProperties>
</file>